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35.jpg" ContentType="image/png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321" r:id="rId3"/>
    <p:sldId id="322" r:id="rId4"/>
    <p:sldId id="323" r:id="rId5"/>
    <p:sldId id="328" r:id="rId6"/>
    <p:sldId id="329" r:id="rId7"/>
    <p:sldId id="330" r:id="rId8"/>
    <p:sldId id="324" r:id="rId9"/>
    <p:sldId id="325" r:id="rId10"/>
    <p:sldId id="331" r:id="rId11"/>
    <p:sldId id="332" r:id="rId12"/>
    <p:sldId id="318" r:id="rId13"/>
    <p:sldId id="291" r:id="rId14"/>
    <p:sldId id="306" r:id="rId15"/>
    <p:sldId id="309" r:id="rId16"/>
    <p:sldId id="308" r:id="rId17"/>
    <p:sldId id="333" r:id="rId18"/>
    <p:sldId id="289" r:id="rId19"/>
    <p:sldId id="301" r:id="rId20"/>
    <p:sldId id="290" r:id="rId21"/>
    <p:sldId id="310" r:id="rId22"/>
    <p:sldId id="311" r:id="rId23"/>
    <p:sldId id="312" r:id="rId24"/>
    <p:sldId id="317" r:id="rId25"/>
    <p:sldId id="316" r:id="rId26"/>
    <p:sldId id="313" r:id="rId27"/>
    <p:sldId id="319" r:id="rId28"/>
    <p:sldId id="334" r:id="rId29"/>
    <p:sldId id="314" r:id="rId30"/>
    <p:sldId id="335" r:id="rId31"/>
    <p:sldId id="326" r:id="rId32"/>
    <p:sldId id="28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tastas media Ivan Vladimirov" initials="AmIV" lastIdx="2" clrIdx="0">
    <p:extLst>
      <p:ext uri="{19B8F6BF-5375-455C-9EA6-DF929625EA0E}">
        <p15:presenceInfo xmlns:p15="http://schemas.microsoft.com/office/powerpoint/2012/main" userId="76d2e07a64d7af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1484" autoAdjust="0"/>
  </p:normalViewPr>
  <p:slideViewPr>
    <p:cSldViewPr snapToGrid="0">
      <p:cViewPr varScale="1">
        <p:scale>
          <a:sx n="68" d="100"/>
          <a:sy n="68" d="100"/>
        </p:scale>
        <p:origin x="616" y="52"/>
      </p:cViewPr>
      <p:guideLst/>
    </p:cSldViewPr>
  </p:slideViewPr>
  <p:outlineViewPr>
    <p:cViewPr>
      <p:scale>
        <a:sx n="33" d="100"/>
        <a:sy n="33" d="100"/>
      </p:scale>
      <p:origin x="0" y="-17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3432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A6B5E1-8093-4ADB-821A-CA58E572262C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95CC6-3F43-4D5D-84E1-6020DCC5F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229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95CC6-3F43-4D5D-84E1-6020DCC5FE5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746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528E0-E6C7-9134-E3D9-6F0D47D65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1424A5-CB24-C53D-D3F0-035B6DEEB3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F76530-B0B9-930E-AD19-1C43E64A97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306B5B-712B-1755-53B5-08F1145F2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95CC6-3F43-4D5D-84E1-6020DCC5FE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2164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B3823-7EDE-3D32-E28E-43621BDFD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1730FA-9634-5632-B41A-336365C406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5033D3-CB18-251C-A4C0-68DD24458D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5BF79-9B8F-F933-A407-39DE7F1C53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95CC6-3F43-4D5D-84E1-6020DCC5FE5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C1CE4-E7F6-F075-94C5-5394AD5DC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948283-CB90-8429-6C1D-325E993897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DF4918-E9E9-8160-BAFE-24A6830A1C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AFE82-DAD1-A980-ECFB-F271308D70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95CC6-3F43-4D5D-84E1-6020DCC5FE5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06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7BBC2-6209-E58B-307E-EE3AA400B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1EFD33-410A-9E2E-CE55-9F5ACFE3CE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E4E943-6017-3FF9-EAD6-A6D5E7D8F7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03DDC-A146-6AC7-34CB-DFE767C847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95CC6-3F43-4D5D-84E1-6020DCC5FE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59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0EF0A-7669-ECC3-DFC6-F1DE98023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462E9E-1293-CC28-8135-8B14607096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E49662-0EAD-90FE-F0EA-ED33EBCA5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92064-561D-E591-132F-5EFB7C7507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95CC6-3F43-4D5D-84E1-6020DCC5FE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67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FCC80-35F7-1BAC-2154-42E40FC65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8A0E68-7E49-523B-4248-2A1153E8A6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7DF8FC-680D-FD9C-074F-FE1CDBAB7D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8ADF8A-7955-1B62-18EE-238054DE8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95CC6-3F43-4D5D-84E1-6020DCC5FE5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998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95CC6-3F43-4D5D-84E1-6020DCC5FE5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31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95CC6-3F43-4D5D-84E1-6020DCC5FE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99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16431-1CF1-F92E-44D9-50EE1ABB9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75A0BD-5AFA-6D72-7E14-A091D9CA8B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EACE51-7522-BE8D-EEB1-F324295A91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46015D-AFEE-614D-81D2-154609F990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95CC6-3F43-4D5D-84E1-6020DCC5FE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921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4EA2C-331B-6CCB-9E9C-8271881FA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EEC6FB-3BCB-27B9-6E47-04A6E92CC3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950B11-484E-C1DE-753A-D2DA75CBA6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BACC7-6D04-B1AE-B576-BA55914B5E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95CC6-3F43-4D5D-84E1-6020DCC5FE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46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8B3F4-5284-95B9-7534-91D228F27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4BCD4A-FA01-28AB-605D-B446483FD2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B3E532-607A-12C2-BFA7-67B17265A5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r-Latn-R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1F0B4-3696-8827-C4F2-179F756CA4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95CC6-3F43-4D5D-84E1-6020DCC5FE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78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95CC6-3F43-4D5D-84E1-6020DCC5FE5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695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95CC6-3F43-4D5D-84E1-6020DCC5FE5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83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3842A-82FC-58CC-F442-0FFBD9859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5B325F-B511-42E5-5578-97BCA76601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420EAD-10D0-0CAE-9C40-3386D8D42B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74D83-DD1C-51E9-86D7-B9ED586E76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95CC6-3F43-4D5D-84E1-6020DCC5FE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3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7A914-8ECC-E71A-4C18-0C0DD1D57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9CE14E-8BC5-1687-60E7-6CE59BBFCC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703B26-F010-B583-08BA-BD2E26086D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87731-B399-A786-DB45-9D8410BAB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95CC6-3F43-4D5D-84E1-6020DCC5FE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98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E667B-ABFF-FFC8-102E-C0D5E0096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3DDAE8-01CB-F71C-7AE3-D8F467F83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8112F6-550F-4990-65B8-9D15AA0D3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125-2422-4F11-BBF1-49817438E3C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70985-2499-E4C1-8988-24E9C7CEF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3754D-9096-D630-D20E-B61246E81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FA509-6359-44D2-B2AC-C47337637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42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911A5-A522-F746-23EE-387D0F970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77930-B405-B83C-57F4-F4AA362BD5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2A0DD-345F-6E11-5FA5-9D4D9BEB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125-2422-4F11-BBF1-49817438E3C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221075-EDDF-E99A-56D5-8FD1D8D98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49E99-D29A-5875-BA96-4413694AB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FA509-6359-44D2-B2AC-C47337637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900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52BAAB-BC47-78E8-052A-D9FADCEE7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6B27C5-6F0D-FE25-DB38-A7B45B077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FAA78-3EAD-0EC3-87C1-FE47F2E7B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125-2422-4F11-BBF1-49817438E3C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50B86E-34CA-34A7-7DA5-BB7741558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997E7-88DC-2CF9-6D46-F2CF60FF2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FA509-6359-44D2-B2AC-C47337637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03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2C3D3-AC38-6013-4A6A-21AC2E7F6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332F1-F861-680C-42D2-A88772A5E6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5D424-118E-29B4-9544-FC5C53B50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125-2422-4F11-BBF1-49817438E3C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C7F80-8484-A017-FF23-E946C7DBF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A83AF-871B-3BB8-5EAE-286941B4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FA509-6359-44D2-B2AC-C47337637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944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69C45-DCD3-AD20-012D-B368AC034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9B429-D007-9DFB-BFF5-9A0550C56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404909-DA3F-6DA5-9347-E77186B77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125-2422-4F11-BBF1-49817438E3C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13CB4-6E9B-33C2-DB98-A3D8F2CA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BD044-7903-75CA-9496-512FDF67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FA509-6359-44D2-B2AC-C47337637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55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0AB00-CCC5-4106-9D5A-FFBACEB64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73605-3694-09D2-4DB7-3012C3600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8D9756-8A9B-D2B2-336E-880EAD7C0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EF94B7-6A0A-68B0-ABF5-8342A3065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125-2422-4F11-BBF1-49817438E3C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58324-9C33-20E0-B45B-4B844A548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1AE16-D90F-57E8-217D-832CA4EC5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FA509-6359-44D2-B2AC-C47337637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7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6E630-9C92-CBF0-50A0-36D82FB4D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2F10BF-F35F-66EA-DBC1-1C9CA0CBC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400AD-63A6-8A86-267C-D65B4F307F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056826-CC41-57C4-DA7E-8F3B57DC58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0BA24F-0D45-5623-8A24-D6D18D93F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203ACC-A793-E133-DE50-621448C75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125-2422-4F11-BBF1-49817438E3C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1172DF-73E5-019D-1AFB-CA450B4DE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797815-87F2-32BF-468A-F327CAF43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FA509-6359-44D2-B2AC-C47337637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86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1FEE7-8BD3-9637-B90A-3AEB2594F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F87676-B242-33B7-8A9C-D73C2E182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125-2422-4F11-BBF1-49817438E3C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0E0CF-BB07-8A9E-0733-955ED2362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6A8F64-6723-B2A3-DB01-497740B71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FA509-6359-44D2-B2AC-C47337637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50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462649-610A-6D23-4C5D-67DA58B4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125-2422-4F11-BBF1-49817438E3C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01B5FF-DDBD-A639-7700-4A4EEAA32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B63F7F-7275-BF62-7432-D192D5EC0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FA509-6359-44D2-B2AC-C47337637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09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9215D-E412-7D3E-5ACF-F9B42ADC6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FA7AF-6247-870D-7D71-57D44428A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3C4357-7F83-E55F-0AE1-273320129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074722-98C6-44B2-AB2F-F464A0CD3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125-2422-4F11-BBF1-49817438E3C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4FBA5-02EE-58C3-2818-9A34C7242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8CABF2-C6C7-9477-E7EA-E583406DC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FA509-6359-44D2-B2AC-C47337637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0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7E807-88C0-7188-62E3-3C5C62B55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B68F27-0CC3-0F4C-6406-4238F1340C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471CB-6FCB-0D98-EA67-899E135E9B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2DDC95-5CE3-EF7D-930B-97F2BD619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1125-2422-4F11-BBF1-49817438E3C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FDE1B1-DFF1-C38E-BD38-ED85C7609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AA2F54-DBF7-544C-591C-4062BB754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BFA509-6359-44D2-B2AC-C47337637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13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E249C-E33D-5B3B-2F76-63B47D49F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65869-91C4-AB9A-456D-F0F489561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21C4C-8500-718F-370B-700A7A9CAC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D1125-2422-4F11-BBF1-49817438E3C5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76D60-D669-57A3-9809-52691BFC1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EA174-EFE1-C956-0176-4D282ED222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FA509-6359-44D2-B2AC-C47337637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1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ahnschrift Light SemiCondensed" panose="020B05020402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ahnschrift Light SemiCondensed" panose="020B0502040204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ahnschrift Light SemiCondensed" panose="020B0502040204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ahnschrift Light SemiCondensed" panose="020B05020402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hnschrift Light SemiCondensed" panose="020B0502040204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ahnschrift Light SemiCondensed" panose="020B0502040204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4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office@newevent.r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BB5E6-E090-1DAC-694B-277E450C5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4150" y="1600201"/>
            <a:ext cx="9144000" cy="2387600"/>
          </a:xfrm>
        </p:spPr>
        <p:txBody>
          <a:bodyPr>
            <a:normAutofit/>
          </a:bodyPr>
          <a:lstStyle/>
          <a:p>
            <a:r>
              <a:rPr lang="en-GB" sz="7200" dirty="0"/>
              <a:t>EAGLE 3x3 CHALLENGE SYSTEM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B7733F-744C-F916-BA9D-B1FD8B8996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09946" y="4327694"/>
            <a:ext cx="7277493" cy="930105"/>
          </a:xfrm>
        </p:spPr>
        <p:txBody>
          <a:bodyPr>
            <a:normAutofit/>
          </a:bodyPr>
          <a:lstStyle/>
          <a:p>
            <a:r>
              <a:rPr lang="en-GB" sz="2800" dirty="0"/>
              <a:t>The Next Step in Fair &amp; Transparent 3x3 Basketball</a:t>
            </a:r>
            <a:endParaRPr lang="en-US" sz="2800" dirty="0"/>
          </a:p>
        </p:txBody>
      </p:sp>
      <p:pic>
        <p:nvPicPr>
          <p:cNvPr id="5" name="Picture 4" descr="A black background with yellow and blue letters&#10;&#10;AI-generated content may be incorrect.">
            <a:extLst>
              <a:ext uri="{FF2B5EF4-FFF2-40B4-BE49-F238E27FC236}">
                <a16:creationId xmlns:a16="http://schemas.microsoft.com/office/drawing/2014/main" id="{D0FA41D9-D4D1-11EE-FB2F-4FF9DFD5D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36" y="621791"/>
            <a:ext cx="1411227" cy="9784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332E55-0D7A-C12E-59C0-0CABF692B1FB}"/>
              </a:ext>
            </a:extLst>
          </p:cNvPr>
          <p:cNvSpPr txBox="1"/>
          <p:nvPr/>
        </p:nvSpPr>
        <p:spPr>
          <a:xfrm>
            <a:off x="1809946" y="5597692"/>
            <a:ext cx="7277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First dedicated video-challenge system built exclusively for 3x3 competitions.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2477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A6C34-4115-9A90-F364-E109F5C1D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HARDWARE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658D1-33F3-CECE-E3A2-96E708BAF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Eagle 3x3 Hardware — Key Points</a:t>
            </a:r>
            <a:endParaRPr lang="en-GB" dirty="0"/>
          </a:p>
          <a:p>
            <a:r>
              <a:rPr lang="en-GB" dirty="0"/>
              <a:t>12 high-framerate cameras</a:t>
            </a:r>
          </a:p>
          <a:p>
            <a:r>
              <a:rPr lang="en-GB" dirty="0"/>
              <a:t>Global shutter sensors for perfect freeze frames</a:t>
            </a:r>
          </a:p>
          <a:p>
            <a:r>
              <a:rPr lang="en-GB" dirty="0"/>
              <a:t>Optimized for fast-moving 3x3 action</a:t>
            </a:r>
          </a:p>
          <a:p>
            <a:r>
              <a:rPr lang="en-GB" dirty="0"/>
              <a:t>Stable and consistent output</a:t>
            </a:r>
          </a:p>
          <a:p>
            <a:r>
              <a:rPr lang="en-GB" dirty="0"/>
              <a:t>Fully compatible with big-screen and broadcast systems</a:t>
            </a:r>
          </a:p>
          <a:p>
            <a:pPr marL="0" indent="0">
              <a:buNone/>
            </a:pPr>
            <a:endParaRPr lang="sr-Latn-RS" i="1" dirty="0"/>
          </a:p>
          <a:p>
            <a:pPr marL="0" indent="0">
              <a:buNone/>
            </a:pPr>
            <a:r>
              <a:rPr lang="en-GB" i="1" dirty="0"/>
              <a:t>Engineered for precision under pressure.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7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C4F60-EB97-4087-D97F-E34379C09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CAMERA 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1D1D4-AC29-59FC-944D-EB02776430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Optimal Court Coverage</a:t>
            </a:r>
            <a:endParaRPr lang="en-GB" dirty="0"/>
          </a:p>
          <a:p>
            <a:r>
              <a:rPr lang="en-GB" dirty="0"/>
              <a:t>Ground-level cameras for lines and arc</a:t>
            </a:r>
          </a:p>
          <a:p>
            <a:r>
              <a:rPr lang="en-GB" dirty="0"/>
              <a:t>Mid-level and jump-level cameras for contact and fouls</a:t>
            </a:r>
          </a:p>
          <a:p>
            <a:r>
              <a:rPr lang="en-GB" dirty="0"/>
              <a:t>Basket-level camera for goaltending and interference</a:t>
            </a:r>
          </a:p>
          <a:p>
            <a:r>
              <a:rPr lang="en-GB" dirty="0"/>
              <a:t>Timing cameras for shot-clock and game-clock verification</a:t>
            </a:r>
          </a:p>
          <a:p>
            <a:pPr marL="0" indent="0">
              <a:buNone/>
            </a:pPr>
            <a:endParaRPr lang="sr-Latn-RS" i="1" dirty="0"/>
          </a:p>
          <a:p>
            <a:pPr marL="0" indent="0">
              <a:buNone/>
            </a:pPr>
            <a:r>
              <a:rPr lang="en-GB" i="1" dirty="0"/>
              <a:t>Complete visibility of every critical angle.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113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9D2E7-4749-37F3-30E1-7E14DDD51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placement</a:t>
            </a:r>
            <a:r>
              <a:rPr lang="sr-Latn-RS" dirty="0"/>
              <a:t> – full installation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C4B401-C6EF-13DF-7B6F-4AEC545BE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7" y="1275250"/>
            <a:ext cx="10055235" cy="5582750"/>
          </a:xfrm>
        </p:spPr>
      </p:pic>
    </p:spTree>
    <p:extLst>
      <p:ext uri="{BB962C8B-B14F-4D97-AF65-F5344CB8AC3E}">
        <p14:creationId xmlns:p14="http://schemas.microsoft.com/office/powerpoint/2010/main" val="4099275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66F48-0029-1531-F4DB-3BC5D0635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4700" cy="1325563"/>
          </a:xfrm>
        </p:spPr>
        <p:txBody>
          <a:bodyPr/>
          <a:lstStyle/>
          <a:p>
            <a:r>
              <a:rPr lang="en-US" dirty="0"/>
              <a:t>Camera placement – ground level cameras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4033BCB-1C87-FD23-5F86-5A3F76D96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600764"/>
            <a:ext cx="6938462" cy="530027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01817D-A050-0E28-AC32-B9D89C122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007" y="1687290"/>
            <a:ext cx="3226275" cy="2701830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9F0F5D2E-E75A-DB96-FDE1-F4D198519977}"/>
              </a:ext>
            </a:extLst>
          </p:cNvPr>
          <p:cNvSpPr/>
          <p:nvPr/>
        </p:nvSpPr>
        <p:spPr>
          <a:xfrm>
            <a:off x="1896117" y="1499200"/>
            <a:ext cx="304800" cy="212651"/>
          </a:xfrm>
          <a:prstGeom prst="flowChartConnector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3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E4CAB79F-62AE-4F0A-40C2-CD67F6FE2A3D}"/>
              </a:ext>
            </a:extLst>
          </p:cNvPr>
          <p:cNvSpPr/>
          <p:nvPr/>
        </p:nvSpPr>
        <p:spPr>
          <a:xfrm>
            <a:off x="6758752" y="1502739"/>
            <a:ext cx="304800" cy="212651"/>
          </a:xfrm>
          <a:prstGeom prst="flowChartConnector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4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8E835042-BEE4-8536-29F8-7B54E2D6067F}"/>
              </a:ext>
            </a:extLst>
          </p:cNvPr>
          <p:cNvSpPr/>
          <p:nvPr/>
        </p:nvSpPr>
        <p:spPr>
          <a:xfrm>
            <a:off x="685800" y="2775950"/>
            <a:ext cx="304800" cy="212651"/>
          </a:xfrm>
          <a:prstGeom prst="flowChartConnector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5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73C6D23B-EFD5-22FC-FF53-08585F75C2ED}"/>
              </a:ext>
            </a:extLst>
          </p:cNvPr>
          <p:cNvSpPr/>
          <p:nvPr/>
        </p:nvSpPr>
        <p:spPr>
          <a:xfrm>
            <a:off x="7322285" y="5957814"/>
            <a:ext cx="304800" cy="212651"/>
          </a:xfrm>
          <a:prstGeom prst="flowChartConnector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6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6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1741E-B18C-E800-5ED6-C2EFF69E4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23DE9-736C-E063-8320-04360AE3B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4700" cy="1325563"/>
          </a:xfrm>
        </p:spPr>
        <p:txBody>
          <a:bodyPr/>
          <a:lstStyle/>
          <a:p>
            <a:r>
              <a:rPr lang="en-US"/>
              <a:t>Camera placement – jump height cameras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391537-44E1-8A17-F7EE-5A54FB1B7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610" y="1626784"/>
            <a:ext cx="6781728" cy="5180549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1A0FA-CDDF-2082-D2DC-89F835040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6624" y="1403676"/>
            <a:ext cx="3226275" cy="27018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C52BEF-FDDD-3B01-91FE-586F37879C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6625" y="4105505"/>
            <a:ext cx="3226274" cy="2701829"/>
          </a:xfrm>
          <a:prstGeom prst="rect">
            <a:avLst/>
          </a:prstGeom>
        </p:spPr>
      </p:pic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AA89CDB4-A15A-B17E-DBD8-2FABEF62BCD2}"/>
              </a:ext>
            </a:extLst>
          </p:cNvPr>
          <p:cNvSpPr/>
          <p:nvPr/>
        </p:nvSpPr>
        <p:spPr>
          <a:xfrm>
            <a:off x="705255" y="1467301"/>
            <a:ext cx="478875" cy="382757"/>
          </a:xfrm>
          <a:prstGeom prst="flowChartConnector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7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8DA88395-02C8-D63A-DC93-1D53D97A606C}"/>
              </a:ext>
            </a:extLst>
          </p:cNvPr>
          <p:cNvSpPr/>
          <p:nvPr/>
        </p:nvSpPr>
        <p:spPr>
          <a:xfrm>
            <a:off x="6287373" y="1499200"/>
            <a:ext cx="478875" cy="382757"/>
          </a:xfrm>
          <a:prstGeom prst="flowChartConnector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8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A7A2E10C-27CD-D1BE-3967-2632DE1315CE}"/>
              </a:ext>
            </a:extLst>
          </p:cNvPr>
          <p:cNvSpPr/>
          <p:nvPr/>
        </p:nvSpPr>
        <p:spPr>
          <a:xfrm>
            <a:off x="3586700" y="1446035"/>
            <a:ext cx="478875" cy="382757"/>
          </a:xfrm>
          <a:prstGeom prst="flowChartConnector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FFF03620-EA23-07B1-2FAB-D6699C0CF400}"/>
              </a:ext>
            </a:extLst>
          </p:cNvPr>
          <p:cNvSpPr/>
          <p:nvPr/>
        </p:nvSpPr>
        <p:spPr>
          <a:xfrm>
            <a:off x="216158" y="5667168"/>
            <a:ext cx="478875" cy="382757"/>
          </a:xfrm>
          <a:prstGeom prst="flowChartConnector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9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3890CBDC-23D9-BE90-6A4A-282CD7EDD53A}"/>
              </a:ext>
            </a:extLst>
          </p:cNvPr>
          <p:cNvSpPr/>
          <p:nvPr/>
        </p:nvSpPr>
        <p:spPr>
          <a:xfrm>
            <a:off x="6797748" y="5730964"/>
            <a:ext cx="623778" cy="382757"/>
          </a:xfrm>
          <a:prstGeom prst="flowChartConnector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10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282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FAE77-906D-772B-A497-8C177118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33592-A352-0359-2D88-807AD1C1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582" y="315910"/>
            <a:ext cx="9664700" cy="1325563"/>
          </a:xfrm>
        </p:spPr>
        <p:txBody>
          <a:bodyPr/>
          <a:lstStyle/>
          <a:p>
            <a:r>
              <a:rPr lang="en-US"/>
              <a:t>Camera placement – basket level camera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B7DE319-BF6F-441D-0661-6F7A3334C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110" y="1879819"/>
            <a:ext cx="6184897" cy="472463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A59D35-C66F-42BB-2816-D04FC18AD6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4007" y="1687290"/>
            <a:ext cx="3226275" cy="2701829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298A7CC6-6234-8B97-0E2F-E01F0161755C}"/>
              </a:ext>
            </a:extLst>
          </p:cNvPr>
          <p:cNvSpPr/>
          <p:nvPr/>
        </p:nvSpPr>
        <p:spPr>
          <a:xfrm>
            <a:off x="4054526" y="1594897"/>
            <a:ext cx="304800" cy="212651"/>
          </a:xfrm>
          <a:prstGeom prst="flowChartConnector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425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781BD-CC9C-63D9-9F06-39F77CA56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48CC8-3442-CF29-4E2C-DC87BABE3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64700" cy="1325563"/>
          </a:xfrm>
        </p:spPr>
        <p:txBody>
          <a:bodyPr/>
          <a:lstStyle/>
          <a:p>
            <a:r>
              <a:rPr lang="en-US"/>
              <a:t>Camera placement – timing cameras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87D5AA-AAB5-1314-CAA2-3F6A1E93F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0617" y="1947135"/>
            <a:ext cx="7336715" cy="4398964"/>
          </a:xfr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2B89EE03-5857-2D39-DDD1-4F100AB5943C}"/>
              </a:ext>
            </a:extLst>
          </p:cNvPr>
          <p:cNvSpPr/>
          <p:nvPr/>
        </p:nvSpPr>
        <p:spPr>
          <a:xfrm>
            <a:off x="6960778" y="6457538"/>
            <a:ext cx="630865" cy="400462"/>
          </a:xfrm>
          <a:prstGeom prst="flowChartConnector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12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FD7DDDA8-A62D-67A7-1EC2-6EB4E5B5773B}"/>
              </a:ext>
            </a:extLst>
          </p:cNvPr>
          <p:cNvSpPr/>
          <p:nvPr/>
        </p:nvSpPr>
        <p:spPr>
          <a:xfrm>
            <a:off x="3147230" y="6482342"/>
            <a:ext cx="630865" cy="400462"/>
          </a:xfrm>
          <a:prstGeom prst="flowChartConnector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dirty="0">
                <a:solidFill>
                  <a:schemeClr val="accent1">
                    <a:lumMod val="75000"/>
                  </a:schemeClr>
                </a:solidFill>
              </a:rPr>
              <a:t>11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84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5E5FC-48AD-6169-81B3-9F2B5FA91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81F9A-48C9-5F5C-E56A-88F5D1428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Eagle 3x3 Software — Built for Referee Needs</a:t>
            </a:r>
            <a:endParaRPr lang="en-GB" dirty="0"/>
          </a:p>
          <a:p>
            <a:r>
              <a:rPr lang="en-GB" dirty="0"/>
              <a:t>Instant multi-angle playback</a:t>
            </a:r>
          </a:p>
          <a:p>
            <a:r>
              <a:rPr lang="en-GB" dirty="0"/>
              <a:t>Synchronized camera switching</a:t>
            </a:r>
          </a:p>
          <a:p>
            <a:r>
              <a:rPr lang="en-GB" dirty="0"/>
              <a:t>Precise timeline controls</a:t>
            </a:r>
          </a:p>
          <a:p>
            <a:r>
              <a:rPr lang="en-GB" dirty="0"/>
              <a:t>Visual tools for easier decision-making</a:t>
            </a:r>
          </a:p>
          <a:p>
            <a:r>
              <a:rPr lang="en-GB" dirty="0"/>
              <a:t>Video export with full graphics</a:t>
            </a:r>
          </a:p>
          <a:p>
            <a:pPr marL="0" indent="0">
              <a:buNone/>
            </a:pPr>
            <a:endParaRPr lang="sr-Latn-RS" i="1" dirty="0"/>
          </a:p>
          <a:p>
            <a:pPr marL="0" indent="0">
              <a:buNone/>
            </a:pPr>
            <a:r>
              <a:rPr lang="en-GB" i="1" dirty="0"/>
              <a:t>Referees make the final decision — technology makes it clear.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5502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8B6893-DCB9-6822-3AB1-603B16EA5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Eagle </a:t>
            </a:r>
            <a:r>
              <a:rPr lang="en-US"/>
              <a:t>3x3 </a:t>
            </a:r>
            <a:r>
              <a:rPr lang="en-US" dirty="0"/>
              <a:t>– main software window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DB5777-BCCF-547B-14D2-F2350A4D8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320" y="1484845"/>
            <a:ext cx="9125656" cy="5133182"/>
          </a:xfrm>
        </p:spPr>
      </p:pic>
    </p:spTree>
    <p:extLst>
      <p:ext uri="{BB962C8B-B14F-4D97-AF65-F5344CB8AC3E}">
        <p14:creationId xmlns:p14="http://schemas.microsoft.com/office/powerpoint/2010/main" val="2081539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8B6893-DCB9-6822-3AB1-603B16EA5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Eagle </a:t>
            </a:r>
            <a:r>
              <a:rPr lang="en-US"/>
              <a:t>3x3 </a:t>
            </a:r>
            <a:r>
              <a:rPr lang="en-US" dirty="0"/>
              <a:t>– software challenge window</a:t>
            </a:r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F5FFA5BF-0712-971E-DC0C-789A398FE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320" y="1484845"/>
            <a:ext cx="9125656" cy="5133182"/>
          </a:xfrm>
        </p:spPr>
      </p:pic>
    </p:spTree>
    <p:extLst>
      <p:ext uri="{BB962C8B-B14F-4D97-AF65-F5344CB8AC3E}">
        <p14:creationId xmlns:p14="http://schemas.microsoft.com/office/powerpoint/2010/main" val="3942412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76824-3750-E31A-36EF-555E9C9EE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CHALLENGES OF 3x3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14C05-1C47-6148-C559-4043635E3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2555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3x3 Basketball: High Speed. High Pressure. High Risk.</a:t>
            </a:r>
            <a:endParaRPr lang="sr-Latn-RS" dirty="0"/>
          </a:p>
          <a:p>
            <a:r>
              <a:rPr lang="en-GB" dirty="0"/>
              <a:t>Decisions made in</a:t>
            </a:r>
            <a:r>
              <a:rPr lang="sr-Latn-RS" dirty="0"/>
              <a:t> </a:t>
            </a:r>
            <a:r>
              <a:rPr lang="en-GB" dirty="0"/>
              <a:t>a second</a:t>
            </a:r>
          </a:p>
          <a:p>
            <a:r>
              <a:rPr lang="en-GB" dirty="0"/>
              <a:t>Frequent unclear situations (lines, clearance, contact, timing)</a:t>
            </a:r>
          </a:p>
          <a:p>
            <a:r>
              <a:rPr lang="en-GB" dirty="0"/>
              <a:t>High number of protests and team complaints</a:t>
            </a:r>
          </a:p>
          <a:p>
            <a:r>
              <a:rPr lang="en-GB" dirty="0"/>
              <a:t>Accusations of poor or biased officiating</a:t>
            </a:r>
          </a:p>
          <a:p>
            <a:r>
              <a:rPr lang="en-GB" dirty="0"/>
              <a:t>No standardized video-review system</a:t>
            </a:r>
          </a:p>
          <a:p>
            <a:r>
              <a:rPr lang="en-GB" dirty="0"/>
              <a:t>Negative impact on credibility and reputation of organizers</a:t>
            </a:r>
          </a:p>
          <a:p>
            <a:pPr marL="0" indent="0">
              <a:buNone/>
            </a:pPr>
            <a:endParaRPr lang="sr-Latn-RS" i="1" dirty="0"/>
          </a:p>
          <a:p>
            <a:pPr marL="0" indent="0">
              <a:buNone/>
            </a:pPr>
            <a:r>
              <a:rPr lang="en-GB" i="1" dirty="0"/>
              <a:t>The sport is fast — but fairness must be faster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1255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EFD9D-0EEE-1767-2412-C2D7E063E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59950" cy="1325563"/>
          </a:xfrm>
        </p:spPr>
        <p:txBody>
          <a:bodyPr/>
          <a:lstStyle/>
          <a:p>
            <a:r>
              <a:rPr lang="en-GB" dirty="0"/>
              <a:t>WHAT CAN BE CHECKED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84DF7-C1F5-961F-39CE-823C43C08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9659950" cy="516731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3600" b="1" dirty="0"/>
              <a:t>Situations Covered by Eagle 3x3</a:t>
            </a:r>
            <a:endParaRPr lang="en-GB" sz="3600" dirty="0"/>
          </a:p>
          <a:p>
            <a:r>
              <a:rPr lang="en-GB" sz="3600" dirty="0"/>
              <a:t>Out of bounds</a:t>
            </a:r>
          </a:p>
          <a:p>
            <a:r>
              <a:rPr lang="en-GB" sz="3600" dirty="0"/>
              <a:t>Clearance review</a:t>
            </a:r>
          </a:p>
          <a:p>
            <a:r>
              <a:rPr lang="en-GB" sz="3600" dirty="0"/>
              <a:t>1 or 2 points</a:t>
            </a:r>
          </a:p>
          <a:p>
            <a:r>
              <a:rPr lang="en-GB" sz="3600" dirty="0"/>
              <a:t>Shot-clock review</a:t>
            </a:r>
          </a:p>
          <a:p>
            <a:r>
              <a:rPr lang="en-GB" sz="3600" dirty="0"/>
              <a:t>End-of-game timing</a:t>
            </a:r>
          </a:p>
          <a:p>
            <a:r>
              <a:rPr lang="en-GB" sz="3600" dirty="0"/>
              <a:t>Goaltending / Interference</a:t>
            </a:r>
          </a:p>
          <a:p>
            <a:r>
              <a:rPr lang="en-GB" sz="3600" dirty="0"/>
              <a:t>Foul classification</a:t>
            </a:r>
          </a:p>
          <a:p>
            <a:r>
              <a:rPr lang="en-GB" sz="3600" dirty="0"/>
              <a:t>Shooting foul</a:t>
            </a:r>
          </a:p>
          <a:p>
            <a:r>
              <a:rPr lang="en-GB" sz="3600" dirty="0"/>
              <a:t>Offensive / Defensive foul</a:t>
            </a:r>
            <a:endParaRPr lang="sr-Latn-RS" sz="3600" dirty="0"/>
          </a:p>
          <a:p>
            <a:pPr marL="0" indent="0">
              <a:buNone/>
            </a:pPr>
            <a:endParaRPr lang="en-GB" sz="3600" dirty="0"/>
          </a:p>
          <a:p>
            <a:pPr marL="0" indent="0">
              <a:buNone/>
            </a:pPr>
            <a:r>
              <a:rPr lang="sr-Latn-RS" sz="3600" i="1" dirty="0"/>
              <a:t>F</a:t>
            </a:r>
            <a:r>
              <a:rPr lang="en-GB" sz="3600" i="1" dirty="0" err="1"/>
              <a:t>ull</a:t>
            </a:r>
            <a:r>
              <a:rPr lang="en-GB" sz="3600" i="1" dirty="0"/>
              <a:t> compliance with FIBA &amp; national federation protocols.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02219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A47BB-3711-D3F3-E228-5FD03BB85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0294C2-7056-9B6C-9B68-38CA9B578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EAGLE </a:t>
            </a:r>
            <a:r>
              <a:rPr lang="sr-Latn-RS" dirty="0"/>
              <a:t>vs.</a:t>
            </a:r>
            <a:r>
              <a:rPr lang="en-GB" dirty="0"/>
              <a:t> TV PRODUCTION — </a:t>
            </a:r>
            <a:br>
              <a:rPr lang="sr-Latn-RS" dirty="0"/>
            </a:br>
            <a:r>
              <a:rPr lang="en-GB" dirty="0"/>
              <a:t>KEY DIFFERENCES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BB4BF-0FA7-4843-699A-58EE15E82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88" y="1770898"/>
            <a:ext cx="9806445" cy="466579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b="1" dirty="0"/>
              <a:t>TV Technology</a:t>
            </a:r>
            <a:endParaRPr lang="en-GB" dirty="0"/>
          </a:p>
          <a:p>
            <a:r>
              <a:rPr lang="en-GB" dirty="0"/>
              <a:t>Depends on TV crew</a:t>
            </a:r>
          </a:p>
          <a:p>
            <a:r>
              <a:rPr lang="en-GB" dirty="0"/>
              <a:t>Limited angles</a:t>
            </a:r>
          </a:p>
          <a:p>
            <a:r>
              <a:rPr lang="en-GB" dirty="0"/>
              <a:t>Not optimized for referee review</a:t>
            </a:r>
          </a:p>
          <a:p>
            <a:r>
              <a:rPr lang="en-GB" dirty="0"/>
              <a:t>No instant multi-angle synchronization</a:t>
            </a:r>
          </a:p>
          <a:p>
            <a:pPr marL="0" indent="0">
              <a:buNone/>
            </a:pPr>
            <a:r>
              <a:rPr lang="en-GB" b="1" dirty="0"/>
              <a:t>Eagle 3x3</a:t>
            </a:r>
            <a:endParaRPr lang="en-GB" dirty="0"/>
          </a:p>
          <a:p>
            <a:r>
              <a:rPr lang="en-GB" dirty="0"/>
              <a:t>Fully independent system</a:t>
            </a:r>
          </a:p>
          <a:p>
            <a:r>
              <a:rPr lang="en-GB" dirty="0"/>
              <a:t>Uniform playback</a:t>
            </a:r>
          </a:p>
          <a:p>
            <a:r>
              <a:rPr lang="en-GB" dirty="0"/>
              <a:t>Exact action-point alignment</a:t>
            </a:r>
          </a:p>
          <a:p>
            <a:r>
              <a:rPr lang="en-GB" dirty="0"/>
              <a:t>Up to 6× zoom</a:t>
            </a:r>
          </a:p>
          <a:p>
            <a:r>
              <a:rPr lang="en-GB" dirty="0"/>
              <a:t>Designed specifically for officiating</a:t>
            </a:r>
            <a:endParaRPr lang="sr-Latn-RS" dirty="0"/>
          </a:p>
          <a:p>
            <a:pPr marL="0" indent="0">
              <a:buNone/>
            </a:pPr>
            <a:endParaRPr lang="en-GB" dirty="0"/>
          </a:p>
          <a:p>
            <a:r>
              <a:rPr lang="en-GB" i="1" dirty="0"/>
              <a:t>Better than TV for refereeing — lighter, faster, clearer.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18872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4A731-96E9-64C1-D6E2-1B2B2A879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4A829E-8AE4-FF1E-A070-236A2B77F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Sharp details on image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F2A63A0-6FB4-42FE-CF05-5E70D973B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628" y="1690688"/>
            <a:ext cx="4895850" cy="3619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6A0048-0AD4-F642-34DA-0FBDB9B48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80" y="1690688"/>
            <a:ext cx="4895850" cy="3619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810D2F6-D1A0-0A66-1029-503F87372269}"/>
              </a:ext>
            </a:extLst>
          </p:cNvPr>
          <p:cNvSpPr txBox="1"/>
          <p:nvPr/>
        </p:nvSpPr>
        <p:spPr>
          <a:xfrm>
            <a:off x="1018326" y="5476775"/>
            <a:ext cx="3448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TV CAMERA TECHNOLOGY 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7F84B3-416B-D9F7-DB8A-0C28E70BC333}"/>
              </a:ext>
            </a:extLst>
          </p:cNvPr>
          <p:cNvSpPr txBox="1"/>
          <p:nvPr/>
        </p:nvSpPr>
        <p:spPr>
          <a:xfrm>
            <a:off x="6657125" y="5476775"/>
            <a:ext cx="2814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EAGLE </a:t>
            </a:r>
            <a:r>
              <a:rPr lang="en-US"/>
              <a:t>TECHNOLOGY IMAGE</a:t>
            </a:r>
          </a:p>
        </p:txBody>
      </p:sp>
    </p:spTree>
    <p:extLst>
      <p:ext uri="{BB962C8B-B14F-4D97-AF65-F5344CB8AC3E}">
        <p14:creationId xmlns:p14="http://schemas.microsoft.com/office/powerpoint/2010/main" val="3913253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FD522-FCAC-B9B6-2FF7-7C9B5AF41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ABC4AC-A0D4-52CC-94A4-68EBC7B77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75 vs 25 fps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79A155-65FC-9501-EAFF-F9B39C5D3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5" y="1621590"/>
            <a:ext cx="10433785" cy="434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68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7EDD9-2F9A-A3D8-ABA0-68A49131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33904E-2236-CF25-026A-4355BDF27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 to 6x zoom on image in steps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367987-9474-0927-6A97-8AF549482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865" y="1578543"/>
            <a:ext cx="2998711" cy="1774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41978B-C714-9895-48A8-4E237FF33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1685" y="3205849"/>
            <a:ext cx="2998711" cy="1774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AC1025-D6C2-8676-2EEB-12143DF6C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3168" y="4824645"/>
            <a:ext cx="2998711" cy="17745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93D21E-AA52-66DF-14C7-EB947233EB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0902" y="1497550"/>
            <a:ext cx="2998711" cy="17745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0B8068-C770-F750-C46F-49027EF364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3722" y="3161098"/>
            <a:ext cx="2998711" cy="17745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13F844-4F00-EF02-5511-0B949CACEE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6605" y="4824645"/>
            <a:ext cx="2998711" cy="177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99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69CA7-0574-BA5A-CB3D-CE59150E14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C22CF8-1E36-D389-E155-6E854F7E1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Multiangle review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B2238E-22FC-213F-A19A-701B5D81B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352" y="2078875"/>
            <a:ext cx="2856723" cy="1686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3E1EEE-F22D-544E-98CE-492B2406C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872" y="1371574"/>
            <a:ext cx="2856723" cy="16868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B5993A-7E2C-1CCC-1C6B-8ADE07386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5617" y="2078875"/>
            <a:ext cx="2856723" cy="1686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A4192D-A729-E425-5069-EADB1EF19D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665" y="3901827"/>
            <a:ext cx="2856723" cy="16868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E91793-A8A5-40E6-7621-056E69C0E9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6546" y="5404991"/>
            <a:ext cx="1803873" cy="12942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0FB9CD-3869-8AC7-702D-CAD5EC6365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9288" y="3901827"/>
            <a:ext cx="2856723" cy="168682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44B009F-D705-6BF6-DAF7-E0A822D08923}"/>
              </a:ext>
            </a:extLst>
          </p:cNvPr>
          <p:cNvSpPr/>
          <p:nvPr/>
        </p:nvSpPr>
        <p:spPr>
          <a:xfrm>
            <a:off x="3333914" y="3485305"/>
            <a:ext cx="4155112" cy="12478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SAME ACTION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SAME POINT IN TIME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B5CB6FD-8FFF-76AA-B138-EE668278F27B}"/>
              </a:ext>
            </a:extLst>
          </p:cNvPr>
          <p:cNvSpPr/>
          <p:nvPr/>
        </p:nvSpPr>
        <p:spPr>
          <a:xfrm>
            <a:off x="5109328" y="3940401"/>
            <a:ext cx="347930" cy="5829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&amp;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620671-71E7-387B-89C0-969FA2C3CD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4517" y="5422046"/>
            <a:ext cx="1803873" cy="129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30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D6F61-0182-98A9-4E27-BFBA591A1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9FB142-096A-D774-EF09-59F190BA9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64445" cy="1325563"/>
          </a:xfrm>
        </p:spPr>
        <p:txBody>
          <a:bodyPr/>
          <a:lstStyle/>
          <a:p>
            <a:r>
              <a:rPr lang="en-GB" dirty="0"/>
              <a:t>CHALLENGE WORKFLOW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172CA-4D8A-DC83-4D0E-008C9169D4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9672021" cy="4667250"/>
          </a:xfrm>
        </p:spPr>
        <p:txBody>
          <a:bodyPr>
            <a:normAutofit lnSpcReduction="10000"/>
          </a:bodyPr>
          <a:lstStyle/>
          <a:p>
            <a:r>
              <a:rPr lang="en-GB" sz="3600" dirty="0"/>
              <a:t>Operator rewinds action as referee approaches</a:t>
            </a:r>
          </a:p>
          <a:p>
            <a:r>
              <a:rPr lang="en-GB" sz="3600" dirty="0"/>
              <a:t>Multi-angle slow-motion review</a:t>
            </a:r>
          </a:p>
          <a:p>
            <a:r>
              <a:rPr lang="en-GB" sz="3600" dirty="0"/>
              <a:t>Referee evaluates and confirms final decision</a:t>
            </a:r>
          </a:p>
          <a:p>
            <a:r>
              <a:rPr lang="en-GB" sz="3600" dirty="0"/>
              <a:t>Result immediately shown on big screen / TV</a:t>
            </a:r>
          </a:p>
          <a:p>
            <a:r>
              <a:rPr lang="en-GB" sz="3600" dirty="0"/>
              <a:t>System saves the challenge for post-game evaluation</a:t>
            </a:r>
          </a:p>
          <a:p>
            <a:pPr marL="0" indent="0">
              <a:buNone/>
            </a:pPr>
            <a:endParaRPr lang="sr-Latn-RS" sz="3600" i="1" dirty="0"/>
          </a:p>
          <a:p>
            <a:pPr marL="0" indent="0">
              <a:buNone/>
            </a:pPr>
            <a:r>
              <a:rPr lang="en-GB" sz="3600" i="1" dirty="0"/>
              <a:t>Fast, clear, and interruption-free.</a:t>
            </a:r>
          </a:p>
        </p:txBody>
      </p:sp>
    </p:spTree>
    <p:extLst>
      <p:ext uri="{BB962C8B-B14F-4D97-AF65-F5344CB8AC3E}">
        <p14:creationId xmlns:p14="http://schemas.microsoft.com/office/powerpoint/2010/main" val="22694026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4F2EA-C4E4-D03F-3CB1-99CE2462B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F6EED1-E293-D2E1-1D38-285053BA5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664019" cy="1002397"/>
          </a:xfrm>
        </p:spPr>
        <p:txBody>
          <a:bodyPr/>
          <a:lstStyle/>
          <a:p>
            <a:r>
              <a:rPr lang="en-GB" dirty="0"/>
              <a:t>RESULT PRESENTATION</a:t>
            </a:r>
            <a:endParaRPr lang="en-US" dirty="0"/>
          </a:p>
        </p:txBody>
      </p:sp>
      <p:pic>
        <p:nvPicPr>
          <p:cNvPr id="2" name="tv challenge 720p fullscreen">
            <a:hlinkClick r:id="" action="ppaction://media"/>
            <a:extLst>
              <a:ext uri="{FF2B5EF4-FFF2-40B4-BE49-F238E27FC236}">
                <a16:creationId xmlns:a16="http://schemas.microsoft.com/office/drawing/2014/main" id="{86BEAA3B-646C-6FF9-7291-497F754019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4395" y="3689422"/>
            <a:ext cx="4828988" cy="27163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F47095-5F02-B35D-EEAC-1A59BFC391D9}"/>
              </a:ext>
            </a:extLst>
          </p:cNvPr>
          <p:cNvSpPr txBox="1"/>
          <p:nvPr/>
        </p:nvSpPr>
        <p:spPr>
          <a:xfrm>
            <a:off x="204395" y="1367522"/>
            <a:ext cx="48289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Bahnschrift Light SemiCondensed" panose="020B0502040204020203" pitchFamily="34" charset="0"/>
              </a:rPr>
              <a:t>Uneven play </a:t>
            </a:r>
            <a:r>
              <a:rPr lang="sr-Latn-RS" sz="2800" dirty="0">
                <a:latin typeface="Bahnschrift Light SemiCondensed" panose="020B0502040204020203" pitchFamily="34" charset="0"/>
              </a:rPr>
              <a:t>over</a:t>
            </a:r>
            <a:r>
              <a:rPr lang="en-US" sz="2800" dirty="0">
                <a:latin typeface="Bahnschrift Light SemiCondensed" panose="020B0502040204020203" pitchFamily="34" charset="0"/>
              </a:rPr>
              <a:t> the course of the 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Bahnschrift Light SemiCondensed" panose="020B0502040204020203" pitchFamily="34" charset="0"/>
              </a:rPr>
              <a:t>Controlled by operator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Bahnschrift Light SemiCondensed" panose="020B0502040204020203" pitchFamily="34" charset="0"/>
              </a:rPr>
              <a:t>Variable duration and no precise action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32976-A694-7BE1-83B9-52D8F21B9E44}"/>
              </a:ext>
            </a:extLst>
          </p:cNvPr>
          <p:cNvSpPr txBox="1"/>
          <p:nvPr/>
        </p:nvSpPr>
        <p:spPr>
          <a:xfrm>
            <a:off x="5464884" y="1367522"/>
            <a:ext cx="48289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Bahnschrift Light SemiCondensed" panose="020B0502040204020203" pitchFamily="34" charset="0"/>
              </a:rPr>
              <a:t>Uniform play every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Bahnschrift Light SemiCondensed" panose="020B0502040204020203" pitchFamily="34" charset="0"/>
              </a:rPr>
              <a:t>Automatic generation of video by the computer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Bahnschrift Light SemiCondensed" panose="020B0502040204020203" pitchFamily="34" charset="0"/>
              </a:rPr>
              <a:t>Always same duration and showing exact action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eagle challenge 720p fullscreen Q4">
            <a:hlinkClick r:id="" action="ppaction://media"/>
            <a:extLst>
              <a:ext uri="{FF2B5EF4-FFF2-40B4-BE49-F238E27FC236}">
                <a16:creationId xmlns:a16="http://schemas.microsoft.com/office/drawing/2014/main" id="{AE90D780-37FD-D5D3-F30A-467C8E6AA7B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64884" y="3689422"/>
            <a:ext cx="4828988" cy="2716306"/>
          </a:xfrm>
          <a:prstGeom prst="rect">
            <a:avLst/>
          </a:prstGeom>
        </p:spPr>
      </p:pic>
      <p:pic>
        <p:nvPicPr>
          <p:cNvPr id="8" name="Picture 7" descr="A black background with yellow and blue letters&#10;&#10;AI-generated content may be incorrect.">
            <a:extLst>
              <a:ext uri="{FF2B5EF4-FFF2-40B4-BE49-F238E27FC236}">
                <a16:creationId xmlns:a16="http://schemas.microsoft.com/office/drawing/2014/main" id="{A3613804-AB68-EB0D-806A-E4BB07375C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140" y="4003055"/>
            <a:ext cx="1122588" cy="77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4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820FC-E73A-BB1F-3586-F30BBD63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7CB0F-C887-BD15-4EBA-96D3DF89D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Result Presentation &amp; Broadcasting</a:t>
            </a:r>
            <a:endParaRPr lang="en-GB" dirty="0"/>
          </a:p>
          <a:p>
            <a:r>
              <a:rPr lang="en-GB" dirty="0"/>
              <a:t>Big screen output with graphics</a:t>
            </a:r>
          </a:p>
          <a:p>
            <a:r>
              <a:rPr lang="en-GB" dirty="0"/>
              <a:t>Clean feed for TV OB Van</a:t>
            </a:r>
          </a:p>
          <a:p>
            <a:r>
              <a:rPr lang="en-GB" dirty="0"/>
              <a:t>Saved video files for archives and evaluation</a:t>
            </a:r>
          </a:p>
          <a:p>
            <a:pPr marL="0" indent="0">
              <a:buNone/>
            </a:pPr>
            <a:endParaRPr lang="sr-Latn-RS" i="1" dirty="0"/>
          </a:p>
          <a:p>
            <a:pPr marL="0" indent="0">
              <a:buNone/>
            </a:pPr>
            <a:r>
              <a:rPr lang="en-GB" sz="3600" i="1" dirty="0"/>
              <a:t>Professional presentation for audience, teams, </a:t>
            </a:r>
            <a:endParaRPr lang="sr-Latn-RS" sz="3600" i="1" dirty="0"/>
          </a:p>
          <a:p>
            <a:pPr marL="0" indent="0">
              <a:buNone/>
            </a:pPr>
            <a:r>
              <a:rPr lang="en-GB" sz="3600" i="1" dirty="0"/>
              <a:t>and media.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752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759FC-3638-2611-D0BB-5728C50CF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9CD811-2B32-4520-0BD6-88765EF11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INSTALLATION &amp; LOGISTICS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95741E-8D08-37FE-5621-E3EAA8E3B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537" y="1390174"/>
            <a:ext cx="2135945" cy="24905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88DC42-FE3D-41D7-F7EA-3B1DCF60A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02" y="1374209"/>
            <a:ext cx="2910409" cy="33935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E77670-7875-987A-6D6E-9EA060048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1997"/>
            <a:ext cx="3226718" cy="18340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46304C-AD27-BAD4-57CC-D56C342794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135" y="3886200"/>
            <a:ext cx="2845337" cy="3163252"/>
          </a:xfrm>
          <a:prstGeom prst="rect">
            <a:avLst/>
          </a:prstGeom>
        </p:spPr>
      </p:pic>
      <p:sp>
        <p:nvSpPr>
          <p:cNvPr id="13" name="Diamond 12">
            <a:extLst>
              <a:ext uri="{FF2B5EF4-FFF2-40B4-BE49-F238E27FC236}">
                <a16:creationId xmlns:a16="http://schemas.microsoft.com/office/drawing/2014/main" id="{437660E6-5A11-BA87-D88E-7B65F27F4BF7}"/>
              </a:ext>
            </a:extLst>
          </p:cNvPr>
          <p:cNvSpPr/>
          <p:nvPr/>
        </p:nvSpPr>
        <p:spPr>
          <a:xfrm>
            <a:off x="-230892" y="4193257"/>
            <a:ext cx="1683554" cy="1574883"/>
          </a:xfrm>
          <a:prstGeom prst="diamon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TV</a:t>
            </a:r>
          </a:p>
        </p:txBody>
      </p:sp>
      <p:sp>
        <p:nvSpPr>
          <p:cNvPr id="14" name="Flowchart: Punched Tape 13">
            <a:extLst>
              <a:ext uri="{FF2B5EF4-FFF2-40B4-BE49-F238E27FC236}">
                <a16:creationId xmlns:a16="http://schemas.microsoft.com/office/drawing/2014/main" id="{93995AE8-9F4C-CAF1-6353-D89978541C6F}"/>
              </a:ext>
            </a:extLst>
          </p:cNvPr>
          <p:cNvSpPr/>
          <p:nvPr/>
        </p:nvSpPr>
        <p:spPr>
          <a:xfrm>
            <a:off x="8412480" y="4862456"/>
            <a:ext cx="1968649" cy="946349"/>
          </a:xfrm>
          <a:prstGeom prst="flowChartPunchedTap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/>
              <a:t>EAGLE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D7E42B-0038-E564-6469-C08C4CD4888E}"/>
              </a:ext>
            </a:extLst>
          </p:cNvPr>
          <p:cNvSpPr txBox="1"/>
          <p:nvPr/>
        </p:nvSpPr>
        <p:spPr>
          <a:xfrm>
            <a:off x="3516243" y="1656511"/>
            <a:ext cx="4891936" cy="4070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Bahnschrift Light SemiCondensed" panose="020B0502040204020203" pitchFamily="34" charset="0"/>
              </a:rPr>
              <a:t>Fast Installation — Minimal Requirements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Bahnschrift Light SemiCondensed" panose="020B0502040204020203" pitchFamily="34" charset="0"/>
              </a:rPr>
              <a:t>Compact setup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Bahnschrift Light SemiCondensed" panose="020B0502040204020203" pitchFamily="34" charset="0"/>
              </a:rPr>
              <a:t>Operator positioned beside the court (1 m² space)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Bahnschrift Light SemiCondensed" panose="020B0502040204020203" pitchFamily="34" charset="0"/>
              </a:rPr>
              <a:t>Quick pre-game calibration</a:t>
            </a:r>
            <a:r>
              <a:rPr lang="sr-Latn-RS" sz="2800" dirty="0">
                <a:latin typeface="Bahnschrift Light SemiCondensed" panose="020B0502040204020203" pitchFamily="34" charset="0"/>
              </a:rPr>
              <a:t> (less than 1h)</a:t>
            </a:r>
            <a:endParaRPr lang="en-GB" sz="2800" dirty="0">
              <a:latin typeface="Bahnschrift Light SemiCondensed" panose="020B0502040204020203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Bahnschrift Light SemiCondensed" panose="020B0502040204020203" pitchFamily="34" charset="0"/>
              </a:rPr>
              <a:t>Full readiness within minutes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A7BB4D-B141-F137-35E9-99B9EFFEE5CA}"/>
              </a:ext>
            </a:extLst>
          </p:cNvPr>
          <p:cNvSpPr txBox="1"/>
          <p:nvPr/>
        </p:nvSpPr>
        <p:spPr>
          <a:xfrm>
            <a:off x="3273854" y="5588669"/>
            <a:ext cx="46921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/>
            </a:lvl1pPr>
          </a:lstStyle>
          <a:p>
            <a:r>
              <a:rPr lang="en-GB" sz="2800" i="1" dirty="0">
                <a:latin typeface="Bahnschrift Light SemiCondensed" panose="020B0502040204020203" pitchFamily="34" charset="0"/>
              </a:rPr>
              <a:t>Designed for tournaments with tight schedules.</a:t>
            </a:r>
          </a:p>
        </p:txBody>
      </p:sp>
    </p:spTree>
    <p:extLst>
      <p:ext uri="{BB962C8B-B14F-4D97-AF65-F5344CB8AC3E}">
        <p14:creationId xmlns:p14="http://schemas.microsoft.com/office/powerpoint/2010/main" val="3979446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57851-0ECD-7191-FB3C-7568F0314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VOLLEYBALL TEACHES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54101-52FE-4FFF-3219-08EEB15FA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69154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/>
              <a:t>Volleyball Had the Same Problem — Until Challenge System Arrived</a:t>
            </a:r>
            <a:endParaRPr lang="en-GB" dirty="0"/>
          </a:p>
          <a:p>
            <a:r>
              <a:rPr lang="en-GB" dirty="0"/>
              <a:t>Constant disputes over block-touch, line and ball-touch decisions</a:t>
            </a:r>
          </a:p>
          <a:p>
            <a:r>
              <a:rPr lang="en-GB" dirty="0"/>
              <a:t>Heavy pressure on referees and organizers</a:t>
            </a:r>
          </a:p>
          <a:p>
            <a:r>
              <a:rPr lang="en-GB" dirty="0"/>
              <a:t>Credibility and trust issues</a:t>
            </a:r>
          </a:p>
          <a:p>
            <a:pPr marL="0" indent="0">
              <a:buNone/>
            </a:pPr>
            <a:endParaRPr lang="sr-Latn-RS" b="1" dirty="0"/>
          </a:p>
          <a:p>
            <a:pPr marL="0" indent="0">
              <a:buNone/>
            </a:pPr>
            <a:r>
              <a:rPr lang="en-GB" b="1" dirty="0"/>
              <a:t>After introduction of the challenge system:</a:t>
            </a:r>
            <a:endParaRPr lang="en-GB" dirty="0"/>
          </a:p>
          <a:p>
            <a:r>
              <a:rPr lang="en-GB" dirty="0"/>
              <a:t>Controversial situations almost eliminated</a:t>
            </a:r>
          </a:p>
          <a:p>
            <a:r>
              <a:rPr lang="en-GB" dirty="0"/>
              <a:t>Trust from teams and spectators increased</a:t>
            </a:r>
          </a:p>
          <a:p>
            <a:r>
              <a:rPr lang="en-GB" dirty="0"/>
              <a:t>Line judges fully removed</a:t>
            </a:r>
          </a:p>
          <a:p>
            <a:r>
              <a:rPr lang="en-GB" dirty="0"/>
              <a:t>Technology became the standard</a:t>
            </a:r>
          </a:p>
          <a:p>
            <a:pPr marL="0" indent="0">
              <a:buNone/>
            </a:pPr>
            <a:endParaRPr lang="sr-Latn-RS" i="1" dirty="0"/>
          </a:p>
          <a:p>
            <a:pPr marL="0" indent="0">
              <a:buNone/>
            </a:pPr>
            <a:r>
              <a:rPr lang="en-GB" i="1" dirty="0"/>
              <a:t>The same transformation is now needed in 3x3.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8414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BC0A5-CE44-EC7F-C877-9BDFDD978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F27D9-65EE-566A-6D6E-C51DD776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Development Timeline</a:t>
            </a:r>
            <a:endParaRPr lang="en-GB" dirty="0"/>
          </a:p>
          <a:p>
            <a:r>
              <a:rPr lang="en-GB" dirty="0"/>
              <a:t>Q2 2025: System finalized</a:t>
            </a:r>
          </a:p>
          <a:p>
            <a:r>
              <a:rPr lang="en-GB" dirty="0"/>
              <a:t>Q3 2025: Real-game implementation</a:t>
            </a:r>
          </a:p>
          <a:p>
            <a:r>
              <a:rPr lang="en-GB" dirty="0"/>
              <a:t>Q4 2025: Full commercial readiness</a:t>
            </a:r>
          </a:p>
          <a:p>
            <a:r>
              <a:rPr lang="en-GB" dirty="0"/>
              <a:t>2026: Deployment for international tournaments</a:t>
            </a:r>
          </a:p>
          <a:p>
            <a:pPr marL="0" indent="0">
              <a:buNone/>
            </a:pPr>
            <a:endParaRPr lang="sr-Latn-RS" i="1" dirty="0"/>
          </a:p>
          <a:p>
            <a:pPr marL="0" indent="0">
              <a:buNone/>
            </a:pPr>
            <a:r>
              <a:rPr lang="en-GB" i="1" dirty="0"/>
              <a:t>Proven, tested and ready for 2026 season.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7BA69-ADD0-C76C-D794-B026DE13D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" t="12706" r="3499" b="11529"/>
          <a:stretch>
            <a:fillRect/>
          </a:stretch>
        </p:blipFill>
        <p:spPr>
          <a:xfrm>
            <a:off x="7648687" y="462579"/>
            <a:ext cx="4077282" cy="448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87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0FE05-8152-51E0-B14F-06CC3DBD2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DAILY RENTAL PACKAGE INCLUDES: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5D3AF-D152-E566-15E8-7E58524AB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12</a:t>
            </a:r>
            <a:r>
              <a:rPr lang="en-GB" dirty="0"/>
              <a:t> cameras</a:t>
            </a:r>
          </a:p>
          <a:p>
            <a:r>
              <a:rPr lang="en-GB" dirty="0"/>
              <a:t>operator</a:t>
            </a:r>
          </a:p>
          <a:p>
            <a:r>
              <a:rPr lang="en-GB" dirty="0"/>
              <a:t>full installation</a:t>
            </a:r>
          </a:p>
          <a:p>
            <a:r>
              <a:rPr lang="en-GB" dirty="0"/>
              <a:t>big screen output</a:t>
            </a:r>
          </a:p>
          <a:p>
            <a:r>
              <a:rPr lang="en-GB" dirty="0"/>
              <a:t>instant video exports</a:t>
            </a:r>
          </a:p>
          <a:p>
            <a:r>
              <a:rPr lang="en-GB" dirty="0"/>
              <a:t>FIBA 3x3 compliant challenge structure</a:t>
            </a:r>
          </a:p>
          <a:p>
            <a:endParaRPr lang="sr-Latn-RS" b="1" dirty="0"/>
          </a:p>
          <a:p>
            <a:pPr marL="0" indent="0">
              <a:buNone/>
            </a:pPr>
            <a:r>
              <a:rPr lang="en-GB" i="1" dirty="0"/>
              <a:t>Multi-day discounts available.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7674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3012934-9862-8E13-3009-C10B3F17F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10353"/>
            <a:ext cx="10515600" cy="1750807"/>
          </a:xfrm>
        </p:spPr>
        <p:txBody>
          <a:bodyPr/>
          <a:lstStyle/>
          <a:p>
            <a:r>
              <a:rPr lang="en-US" dirty="0"/>
              <a:t>We are available for all your questions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6A6AFA-96F7-DD3E-EB53-1FD11D5595B4}"/>
              </a:ext>
            </a:extLst>
          </p:cNvPr>
          <p:cNvSpPr/>
          <p:nvPr/>
        </p:nvSpPr>
        <p:spPr>
          <a:xfrm>
            <a:off x="645458" y="958343"/>
            <a:ext cx="643307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A7A7"/>
                </a:solidFill>
              </a:rPr>
              <a:t>Make the game even more fair</a:t>
            </a:r>
            <a:endParaRPr lang="en-US" sz="3600" b="1" cap="none" spc="0">
              <a:ln w="22225">
                <a:solidFill>
                  <a:srgbClr val="FF0000"/>
                </a:solidFill>
                <a:prstDash val="solid"/>
              </a:ln>
              <a:solidFill>
                <a:srgbClr val="FFA7A7"/>
              </a:solidFill>
              <a:effectLst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E8FC5EC-D782-7612-9397-93434FD3EDEE}"/>
              </a:ext>
            </a:extLst>
          </p:cNvPr>
          <p:cNvSpPr txBox="1">
            <a:spLocks/>
          </p:cNvSpPr>
          <p:nvPr/>
        </p:nvSpPr>
        <p:spPr>
          <a:xfrm>
            <a:off x="831850" y="5409980"/>
            <a:ext cx="4955764" cy="979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Bahnschrift Light SemiCondensed" panose="020B050204020402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Bahnschrift Light SemiCondensed" panose="020B0502040204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Bahnschrift Light SemiCondensed" panose="020B0502040204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Bahnschrift Light SemiCondensed" panose="020B0502040204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Bahnschrift Light SemiCondensed" panose="020B050204020402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hlinkClick r:id="rId3"/>
              </a:rPr>
              <a:t>office@newevent.rs</a:t>
            </a:r>
            <a:endParaRPr lang="en-US"/>
          </a:p>
          <a:p>
            <a:r>
              <a:rPr lang="en-US"/>
              <a:t>+381 65 81 84 000 Darko Savi</a:t>
            </a:r>
            <a:r>
              <a:rPr lang="sr-Latn-RS"/>
              <a:t>ć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B3D4D9-5670-7B6F-445E-2F7D3B4AFC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89" y="4095893"/>
            <a:ext cx="1409510" cy="979354"/>
          </a:xfrm>
          <a:prstGeom prst="rect">
            <a:avLst/>
          </a:prstGeom>
        </p:spPr>
      </p:pic>
      <p:pic>
        <p:nvPicPr>
          <p:cNvPr id="5" name="Picture 4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7F8ABA12-D005-E5C4-B167-CF1957089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770" y="4270217"/>
            <a:ext cx="2272780" cy="22727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818471-4AB5-974D-E868-48868080B681}"/>
              </a:ext>
            </a:extLst>
          </p:cNvPr>
          <p:cNvSpPr txBox="1"/>
          <p:nvPr/>
        </p:nvSpPr>
        <p:spPr>
          <a:xfrm>
            <a:off x="7437754" y="3761160"/>
            <a:ext cx="2851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Book your 2026 </a:t>
            </a:r>
            <a:r>
              <a:rPr lang="sr-Latn-RS" dirty="0"/>
              <a:t>competition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6040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8FB1C-55BF-395A-447E-9BF43159F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REAL 3x3 OFFICIATING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9E513-CD71-FB52-E05D-22FA06828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21858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r-Latn-RS" b="1" dirty="0"/>
              <a:t>Controversial</a:t>
            </a:r>
            <a:r>
              <a:rPr lang="en-GB" b="1" dirty="0"/>
              <a:t> </a:t>
            </a:r>
            <a:r>
              <a:rPr lang="sr-Latn-RS" b="1" dirty="0"/>
              <a:t>Call</a:t>
            </a:r>
            <a:r>
              <a:rPr lang="en-GB" b="1" dirty="0"/>
              <a:t>s in Real 3x3 Games</a:t>
            </a:r>
            <a:endParaRPr lang="en-GB" dirty="0"/>
          </a:p>
          <a:p>
            <a:r>
              <a:rPr lang="en-GB" dirty="0"/>
              <a:t>Was the foot on the line?</a:t>
            </a:r>
          </a:p>
          <a:p>
            <a:r>
              <a:rPr lang="en-GB" dirty="0"/>
              <a:t>Was clearance completed correctly?</a:t>
            </a:r>
          </a:p>
          <a:p>
            <a:r>
              <a:rPr lang="en-GB" dirty="0"/>
              <a:t>1 or 2 points?</a:t>
            </a:r>
          </a:p>
          <a:p>
            <a:r>
              <a:rPr lang="en-GB" dirty="0"/>
              <a:t>Shooting before/after shot clock?</a:t>
            </a:r>
          </a:p>
          <a:p>
            <a:r>
              <a:rPr lang="en-GB" dirty="0"/>
              <a:t>Airborne contact and foul classification</a:t>
            </a:r>
          </a:p>
          <a:p>
            <a:r>
              <a:rPr lang="en-GB" dirty="0"/>
              <a:t>End-of-game timing decisions</a:t>
            </a:r>
          </a:p>
          <a:p>
            <a:pPr marL="0" indent="0">
              <a:buNone/>
            </a:pPr>
            <a:endParaRPr lang="sr-Latn-RS" i="1" dirty="0"/>
          </a:p>
          <a:p>
            <a:pPr marL="0" indent="0">
              <a:buNone/>
            </a:pPr>
            <a:r>
              <a:rPr lang="en-GB" i="1" dirty="0"/>
              <a:t>One unclear call can decide a game — and a tournament.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059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8A730-1402-524E-3C34-9B883B73F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 WRONG CALL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9F359-4D35-0A8E-F04C-2A7937784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The Risk for Organizers</a:t>
            </a:r>
            <a:endParaRPr lang="en-GB" dirty="0"/>
          </a:p>
          <a:p>
            <a:r>
              <a:rPr lang="en-GB" dirty="0"/>
              <a:t>Protests and match delays</a:t>
            </a:r>
          </a:p>
          <a:p>
            <a:r>
              <a:rPr lang="en-GB" dirty="0"/>
              <a:t>Negative reactions from teams and fans</a:t>
            </a:r>
          </a:p>
          <a:p>
            <a:r>
              <a:rPr lang="en-GB" dirty="0"/>
              <a:t>Reputation damage</a:t>
            </a:r>
          </a:p>
          <a:p>
            <a:r>
              <a:rPr lang="en-GB" dirty="0"/>
              <a:t>Potential loss of sponsors and TV partners</a:t>
            </a:r>
          </a:p>
          <a:p>
            <a:r>
              <a:rPr lang="en-GB" dirty="0"/>
              <a:t>Unprofessional image in front of FIBA officials</a:t>
            </a:r>
          </a:p>
          <a:p>
            <a:r>
              <a:rPr lang="en-GB" dirty="0"/>
              <a:t>Long-term trust issues</a:t>
            </a:r>
          </a:p>
          <a:p>
            <a:pPr marL="0" indent="0">
              <a:buNone/>
            </a:pPr>
            <a:endParaRPr lang="sr-Latn-RS" i="1" dirty="0"/>
          </a:p>
          <a:p>
            <a:pPr marL="0" indent="0">
              <a:buNone/>
            </a:pPr>
            <a:r>
              <a:rPr lang="en-GB" i="1" dirty="0"/>
              <a:t>Fairness is not optional — it’s an investment in credibility.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1600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8BD36-18FC-8E58-5692-9C9B1EE46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EAGLE 3x3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06FCD-8E63-3B25-3DEA-7DECE19FE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Eagle 3x3 — The First System Built Exclusively for 3x3</a:t>
            </a:r>
            <a:endParaRPr lang="en-GB" dirty="0"/>
          </a:p>
          <a:p>
            <a:r>
              <a:rPr lang="en-GB" dirty="0"/>
              <a:t>Full transparency and equal conditions</a:t>
            </a:r>
          </a:p>
          <a:p>
            <a:r>
              <a:rPr lang="en-GB" dirty="0"/>
              <a:t>Significant reduction of disputes</a:t>
            </a:r>
          </a:p>
          <a:p>
            <a:r>
              <a:rPr lang="en-GB" dirty="0"/>
              <a:t>Clear and fast decisions</a:t>
            </a:r>
          </a:p>
          <a:p>
            <a:r>
              <a:rPr lang="en-GB" dirty="0"/>
              <a:t>Real-time big screen output</a:t>
            </a:r>
          </a:p>
          <a:p>
            <a:r>
              <a:rPr lang="en-GB" dirty="0"/>
              <a:t>Independent from TV crews</a:t>
            </a:r>
          </a:p>
          <a:p>
            <a:r>
              <a:rPr lang="en-GB" dirty="0"/>
              <a:t>Professional standard for any competition</a:t>
            </a:r>
          </a:p>
          <a:p>
            <a:pPr marL="0" indent="0">
              <a:buNone/>
            </a:pPr>
            <a:endParaRPr lang="sr-Latn-RS" i="1" dirty="0"/>
          </a:p>
          <a:p>
            <a:pPr marL="0" indent="0">
              <a:buNone/>
            </a:pPr>
            <a:r>
              <a:rPr lang="en-GB" i="1" dirty="0"/>
              <a:t>Reliable. Transparent. Designed for 3x3.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4113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EB339-BC5D-83D2-CBBA-C42583DD0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WHY EAGLE 3X3 IS DIFFERENT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4E1E0-27A0-CE49-A25F-99AC793D1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Purpose-built system for 3x3 (not adapted TV tech)</a:t>
            </a:r>
          </a:p>
          <a:p>
            <a:r>
              <a:rPr lang="en-GB" dirty="0"/>
              <a:t>Works without TV production</a:t>
            </a:r>
          </a:p>
          <a:p>
            <a:r>
              <a:rPr lang="en-GB" dirty="0"/>
              <a:t>Fast installation and compact setup</a:t>
            </a:r>
          </a:p>
          <a:p>
            <a:r>
              <a:rPr lang="en-GB" dirty="0"/>
              <a:t>Multi-angle slow motion review</a:t>
            </a:r>
          </a:p>
          <a:p>
            <a:r>
              <a:rPr lang="en-GB" dirty="0"/>
              <a:t>Professional tools for referees</a:t>
            </a:r>
          </a:p>
          <a:p>
            <a:r>
              <a:rPr lang="en-GB" dirty="0"/>
              <a:t>Proven experience from volleyball challenge systems</a:t>
            </a:r>
          </a:p>
          <a:p>
            <a:r>
              <a:rPr lang="en-GB" dirty="0"/>
              <a:t>Modular hardware — scalable to all venue types</a:t>
            </a:r>
            <a:endParaRPr lang="sr-Latn-RS" i="1" dirty="0"/>
          </a:p>
          <a:p>
            <a:pPr marL="0" indent="0">
              <a:buNone/>
            </a:pPr>
            <a:endParaRPr lang="sr-Latn-RS" i="1" dirty="0"/>
          </a:p>
          <a:p>
            <a:pPr marL="0" indent="0">
              <a:buNone/>
            </a:pPr>
            <a:r>
              <a:rPr lang="en-GB" i="1" dirty="0"/>
              <a:t>Only system optimized for the rhythm and speed of 3x3.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9176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F179E-CE06-60F6-C938-EC7ABAD36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ORGANIZERS 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CD8EB-73DE-8C02-9536-3E71506C7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6743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Benefits for Organizers</a:t>
            </a:r>
          </a:p>
          <a:p>
            <a:r>
              <a:rPr lang="en-GB" dirty="0"/>
              <a:t>professional tournament image</a:t>
            </a:r>
          </a:p>
          <a:p>
            <a:r>
              <a:rPr lang="en-GB" dirty="0"/>
              <a:t>eliminated disputes and reduced pressure</a:t>
            </a:r>
          </a:p>
          <a:p>
            <a:r>
              <a:rPr lang="en-GB" dirty="0"/>
              <a:t>faster games without interruptions</a:t>
            </a:r>
          </a:p>
          <a:p>
            <a:r>
              <a:rPr lang="en-GB" dirty="0"/>
              <a:t>audience engagement with big screen output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69DDD3-4428-BA43-500E-CCA7B401FD6E}"/>
              </a:ext>
            </a:extLst>
          </p:cNvPr>
          <p:cNvSpPr txBox="1"/>
          <p:nvPr/>
        </p:nvSpPr>
        <p:spPr>
          <a:xfrm>
            <a:off x="5467546" y="1690688"/>
            <a:ext cx="458142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latin typeface="Bahnschrift Light SemiCondensed" panose="020B0502040204020203" pitchFamily="34" charset="0"/>
              </a:rPr>
              <a:t>Benefits </a:t>
            </a:r>
            <a:r>
              <a:rPr lang="en-GB" sz="2800" b="1" dirty="0">
                <a:latin typeface="Bahnschrift Light SemiCondensed" panose="020B0502040204020203" pitchFamily="34" charset="0"/>
              </a:rPr>
              <a:t>For Referees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>
                <a:latin typeface="Bahnschrift Light SemiCondensed" panose="020B0502040204020203" pitchFamily="34" charset="0"/>
              </a:rPr>
              <a:t>multi-angle slow motion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>
                <a:latin typeface="Bahnschrift Light SemiCondensed" panose="020B0502040204020203" pitchFamily="34" charset="0"/>
              </a:rPr>
              <a:t>accurate decision-making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>
                <a:latin typeface="Bahnschrift Light SemiCondensed" panose="020B0502040204020203" pitchFamily="34" charset="0"/>
              </a:rPr>
              <a:t>less pressure and fewer arguments</a:t>
            </a:r>
          </a:p>
          <a:p>
            <a:endParaRPr lang="en-GB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3691C7-26AE-CD21-991C-D0504AF5BFDA}"/>
              </a:ext>
            </a:extLst>
          </p:cNvPr>
          <p:cNvSpPr txBox="1"/>
          <p:nvPr/>
        </p:nvSpPr>
        <p:spPr>
          <a:xfrm>
            <a:off x="5467546" y="4128940"/>
            <a:ext cx="41674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latin typeface="Bahnschrift Light SemiCondensed" panose="020B0502040204020203" pitchFamily="34" charset="0"/>
              </a:rPr>
              <a:t>Benefits </a:t>
            </a:r>
            <a:r>
              <a:rPr lang="en-GB" sz="2800" b="1" dirty="0">
                <a:latin typeface="Bahnschrift Light SemiCondensed" panose="020B0502040204020203" pitchFamily="34" charset="0"/>
              </a:rPr>
              <a:t>For Teams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800" dirty="0">
                <a:latin typeface="Bahnschrift Light SemiCondensed" panose="020B0502040204020203" pitchFamily="34" charset="0"/>
              </a:rPr>
              <a:t>full transparency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800" dirty="0">
                <a:latin typeface="Bahnschrift Light SemiCondensed" panose="020B0502040204020203" pitchFamily="34" charset="0"/>
              </a:rPr>
              <a:t>equal conditions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800" dirty="0">
                <a:latin typeface="Bahnschrift Light SemiCondensed" panose="020B0502040204020203" pitchFamily="34" charset="0"/>
              </a:rPr>
              <a:t>trust in decisions</a:t>
            </a:r>
          </a:p>
          <a:p>
            <a:endParaRPr lang="en-GB" sz="2800" dirty="0"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101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12331-DD62-4E7F-7C4D-15D5CB32D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E91CC-E05D-5915-70FF-278EB74E9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7095"/>
            <a:ext cx="4572786" cy="2519939"/>
          </a:xfrm>
        </p:spPr>
        <p:txBody>
          <a:bodyPr/>
          <a:lstStyle/>
          <a:p>
            <a:pPr marL="0" indent="0">
              <a:buNone/>
            </a:pPr>
            <a:r>
              <a:rPr lang="sr-Latn-RS" b="1" dirty="0"/>
              <a:t>Events</a:t>
            </a:r>
            <a:r>
              <a:rPr lang="en-GB" b="1" dirty="0"/>
              <a:t>:</a:t>
            </a:r>
          </a:p>
          <a:p>
            <a:r>
              <a:rPr lang="en-GB" dirty="0"/>
              <a:t>BG 3x3 League 2025</a:t>
            </a:r>
          </a:p>
          <a:p>
            <a:r>
              <a:rPr lang="en-GB" dirty="0"/>
              <a:t>Bulut Hoops 2025 (Dušan </a:t>
            </a:r>
            <a:r>
              <a:rPr lang="en-GB" dirty="0" err="1"/>
              <a:t>Domović</a:t>
            </a:r>
            <a:r>
              <a:rPr lang="en-GB" dirty="0"/>
              <a:t> Bulut)</a:t>
            </a:r>
          </a:p>
          <a:p>
            <a:r>
              <a:rPr lang="sr-Latn-RS" dirty="0"/>
              <a:t>TV </a:t>
            </a:r>
            <a:r>
              <a:rPr lang="en-GB" dirty="0"/>
              <a:t>Arena Sport support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714E33-E59D-5776-F54D-12FFC4437895}"/>
              </a:ext>
            </a:extLst>
          </p:cNvPr>
          <p:cNvSpPr txBox="1"/>
          <p:nvPr/>
        </p:nvSpPr>
        <p:spPr>
          <a:xfrm>
            <a:off x="5731497" y="2427977"/>
            <a:ext cx="4703975" cy="2305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800" b="1" dirty="0">
                <a:latin typeface="Bahnschrift Light SemiCondensed" panose="020B0502040204020203" pitchFamily="34" charset="0"/>
              </a:rPr>
              <a:t>Feedback from referees: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r-Latn-RS" sz="2800" dirty="0">
                <a:latin typeface="Bahnschrift Light SemiCondensed" panose="020B0502040204020203" pitchFamily="34" charset="0"/>
              </a:rPr>
              <a:t>92</a:t>
            </a:r>
            <a:r>
              <a:rPr lang="en-GB" sz="2800" dirty="0">
                <a:latin typeface="Bahnschrift Light SemiCondensed" panose="020B0502040204020203" pitchFamily="34" charset="0"/>
              </a:rPr>
              <a:t>% accuracy improvement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Bahnschrift Light SemiCondensed" panose="020B0502040204020203" pitchFamily="34" charset="0"/>
              </a:rPr>
              <a:t>0 appeals after challenge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latin typeface="Bahnschrift Light SemiCondensed" panose="020B0502040204020203" pitchFamily="34" charset="0"/>
              </a:rPr>
              <a:t>higher trust from players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5AE424-7729-B6C5-2AD6-C09ACFEF8630}"/>
              </a:ext>
            </a:extLst>
          </p:cNvPr>
          <p:cNvSpPr txBox="1"/>
          <p:nvPr/>
        </p:nvSpPr>
        <p:spPr>
          <a:xfrm>
            <a:off x="962526" y="1427747"/>
            <a:ext cx="6641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Bahnschrift Light SemiCondensed" panose="020B0502040204020203" pitchFamily="34" charset="0"/>
              </a:rPr>
              <a:t>Already Tested in Real Competition Conditions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9F9E1-D100-F2B6-F493-91CFA8B55D02}"/>
              </a:ext>
            </a:extLst>
          </p:cNvPr>
          <p:cNvSpPr txBox="1"/>
          <p:nvPr/>
        </p:nvSpPr>
        <p:spPr>
          <a:xfrm>
            <a:off x="962526" y="5743074"/>
            <a:ext cx="80210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i="1" dirty="0">
                <a:latin typeface="Bahnschrift Light SemiCondensed" panose="020B0502040204020203" pitchFamily="34" charset="0"/>
              </a:rPr>
              <a:t>Proven technology, verified in real 3x3 environments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74739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6129</TotalTime>
  <Words>1024</Words>
  <Application>Microsoft Office PowerPoint</Application>
  <PresentationFormat>Widescreen</PresentationFormat>
  <Paragraphs>242</Paragraphs>
  <Slides>32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Bahnschrift Light SemiCondensed</vt:lpstr>
      <vt:lpstr>Calibri</vt:lpstr>
      <vt:lpstr>Wingdings</vt:lpstr>
      <vt:lpstr>Office Theme</vt:lpstr>
      <vt:lpstr>EAGLE 3x3 CHALLENGE SYSTEM</vt:lpstr>
      <vt:lpstr>CHALLENGES OF 3x3</vt:lpstr>
      <vt:lpstr>WHAT VOLLEYBALL TEACHES US</vt:lpstr>
      <vt:lpstr>REAL 3x3 OFFICIATING ISSUES</vt:lpstr>
      <vt:lpstr>WHAT A WRONG CALL COSTS</vt:lpstr>
      <vt:lpstr>EAGLE 3x3 OVERVIEW</vt:lpstr>
      <vt:lpstr>WHY EAGLE 3X3 IS DIFFERENT</vt:lpstr>
      <vt:lpstr>WHAT ORGANIZERS GET</vt:lpstr>
      <vt:lpstr>REFERENCES</vt:lpstr>
      <vt:lpstr>HARDWARE OVERVIEW</vt:lpstr>
      <vt:lpstr>CAMERA PLACEMENT</vt:lpstr>
      <vt:lpstr>Camera placement – full installation</vt:lpstr>
      <vt:lpstr>Camera placement – ground level cameras</vt:lpstr>
      <vt:lpstr>Camera placement – jump height cameras</vt:lpstr>
      <vt:lpstr>Camera placement – basket level camera</vt:lpstr>
      <vt:lpstr>Camera placement – timing cameras</vt:lpstr>
      <vt:lpstr>SOFTWARE INTERFACE</vt:lpstr>
      <vt:lpstr>Eagle 3x3 – main software window</vt:lpstr>
      <vt:lpstr>Eagle 3x3 – software challenge window</vt:lpstr>
      <vt:lpstr>WHAT CAN BE CHECKED</vt:lpstr>
      <vt:lpstr>EAGLE vs. TV PRODUCTION —  KEY DIFFERENCES</vt:lpstr>
      <vt:lpstr>Sharp details on image</vt:lpstr>
      <vt:lpstr>75 vs 25 fps</vt:lpstr>
      <vt:lpstr>Up to 6x zoom on image in steps</vt:lpstr>
      <vt:lpstr>Multiangle review</vt:lpstr>
      <vt:lpstr>CHALLENGE WORKFLOW</vt:lpstr>
      <vt:lpstr>RESULT PRESENTATION</vt:lpstr>
      <vt:lpstr>RESULT PRESENTATION</vt:lpstr>
      <vt:lpstr>INSTALLATION &amp; LOGISTICS</vt:lpstr>
      <vt:lpstr>TIMELINE</vt:lpstr>
      <vt:lpstr>DAILY RENTAL PACKAGE INCLUDES:</vt:lpstr>
      <vt:lpstr>We are available for all your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Eagle  challenge system</dc:title>
  <dc:creator>Atastas media Ivan Vladimirov</dc:creator>
  <cp:lastModifiedBy>Darko Savić</cp:lastModifiedBy>
  <cp:revision>65</cp:revision>
  <dcterms:created xsi:type="dcterms:W3CDTF">2022-11-23T20:48:31Z</dcterms:created>
  <dcterms:modified xsi:type="dcterms:W3CDTF">2025-11-15T09:36:56Z</dcterms:modified>
</cp:coreProperties>
</file>